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3"/>
  </p:notesMasterIdLst>
  <p:sldIdLst>
    <p:sldId id="256" r:id="rId3"/>
    <p:sldId id="258" r:id="rId4"/>
    <p:sldId id="361" r:id="rId5"/>
    <p:sldId id="362" r:id="rId6"/>
    <p:sldId id="363" r:id="rId7"/>
    <p:sldId id="365" r:id="rId8"/>
    <p:sldId id="367" r:id="rId9"/>
    <p:sldId id="368" r:id="rId10"/>
    <p:sldId id="369" r:id="rId11"/>
    <p:sldId id="356" r:id="rId12"/>
    <p:sldId id="370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96" r:id="rId21"/>
    <p:sldId id="379" r:id="rId22"/>
    <p:sldId id="380" r:id="rId23"/>
    <p:sldId id="381" r:id="rId24"/>
    <p:sldId id="382" r:id="rId25"/>
    <p:sldId id="358" r:id="rId26"/>
    <p:sldId id="359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47" r:id="rId36"/>
    <p:sldId id="352" r:id="rId37"/>
    <p:sldId id="397" r:id="rId38"/>
    <p:sldId id="349" r:id="rId39"/>
    <p:sldId id="398" r:id="rId40"/>
    <p:sldId id="392" r:id="rId41"/>
    <p:sldId id="383" r:id="rId42"/>
  </p:sldIdLst>
  <p:sldSz cx="9144000" cy="5143500" type="screen16x9"/>
  <p:notesSz cx="6858000" cy="9144000"/>
  <p:embeddedFontLst>
    <p:embeddedFont>
      <p:font typeface="나눔스퀘어_ac" panose="020B0600000101010101" pitchFamily="50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나눔스퀘어" panose="020B0600000101010101" pitchFamily="50" charset="-127"/>
      <p:regular r:id="rId47"/>
    </p:embeddedFont>
    <p:embeddedFont>
      <p:font typeface="Fira Sans Extra Condensed Medium" panose="020B0600000101010101" charset="0"/>
      <p:regular r:id="rId48"/>
      <p:bold r:id="rId49"/>
      <p:italic r:id="rId50"/>
      <p:boldItalic r:id="rId51"/>
    </p:embeddedFont>
    <p:embeddedFont>
      <p:font typeface="Segoe Script" panose="030B0504020000000003" pitchFamily="66" charset="0"/>
      <p:regular r:id="rId52"/>
      <p:bold r:id="rId53"/>
    </p:embeddedFont>
    <p:embeddedFont>
      <p:font typeface="나눔스퀘어_ac Light" panose="020B0600000101010101" pitchFamily="50" charset="-127"/>
      <p:regular r:id="rId5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나눔스퀘어_ac Bold" panose="020B0600000101010101" pitchFamily="50" charset="-127"/>
      <p:bold r:id="rId55"/>
    </p:embeddedFont>
    <p:embeddedFont>
      <p:font typeface="나눔스퀘어라운드 Bold" panose="020B0600000101010101" charset="-127"/>
      <p:bold r:id="rId56"/>
    </p:embeddedFont>
    <p:embeddedFont>
      <p:font typeface="나눔스퀘어_ac ExtraBold" panose="020B0600000101010101" pitchFamily="50" charset="-127"/>
      <p:bold r:id="rId57"/>
    </p:embeddedFont>
    <p:embeddedFont>
      <p:font typeface="나눔스퀘어 ExtraBold" panose="020B0600000101010101" pitchFamily="50" charset="-127"/>
      <p:bold r:id="rId58"/>
    </p:embeddedFont>
    <p:embeddedFont>
      <p:font typeface="Cambria Math" panose="02040503050406030204" pitchFamily="18" charset="0"/>
      <p:regular r:id="rId59"/>
    </p:embeddedFont>
    <p:embeddedFont>
      <p:font typeface="Montserrat" panose="020B0600000101010101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910"/>
    <a:srgbClr val="003BA1"/>
    <a:srgbClr val="00AFEF"/>
    <a:srgbClr val="F1ECE6"/>
    <a:srgbClr val="548038"/>
    <a:srgbClr val="162D4D"/>
    <a:srgbClr val="003BA2"/>
    <a:srgbClr val="6BBA43"/>
    <a:srgbClr val="CB5D6E"/>
    <a:srgbClr val="4A8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72291" autoAdjust="0"/>
  </p:normalViewPr>
  <p:slideViewPr>
    <p:cSldViewPr snapToGrid="0">
      <p:cViewPr varScale="1">
        <p:scale>
          <a:sx n="79" d="100"/>
          <a:sy n="79" d="100"/>
        </p:scale>
        <p:origin x="1368" y="67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0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0709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53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552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7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01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0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22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5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저희의 목차는 </a:t>
            </a:r>
            <a:r>
              <a:rPr lang="ko-KR" altLang="en-US" dirty="0" err="1" smtClean="0"/>
              <a:t>이러한데요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저희 주제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수소충전소 </a:t>
            </a:r>
            <a:r>
              <a:rPr lang="ko-KR" altLang="en-US" dirty="0" err="1" smtClean="0"/>
              <a:t>최적입지</a:t>
            </a:r>
            <a:r>
              <a:rPr lang="ko-KR" altLang="en-US" dirty="0" smtClean="0"/>
              <a:t> 선정이라는 주제를 선택한 배경을 말씀드리기에 앞서서 영상 하나 보시고 가겠습니다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884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21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729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MCLP </a:t>
            </a:r>
            <a:r>
              <a:rPr lang="ko-KR" altLang="en-US" dirty="0" smtClean="0"/>
              <a:t>후보지보다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작은 이유</a:t>
            </a: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충전소개수인 </a:t>
            </a:r>
            <a:r>
              <a:rPr lang="en-US" altLang="ko-KR" dirty="0" smtClean="0"/>
              <a:t>K</a:t>
            </a:r>
            <a:r>
              <a:rPr lang="ko-KR" altLang="en-US" dirty="0" smtClean="0"/>
              <a:t>를 설정하면 </a:t>
            </a:r>
            <a:r>
              <a:rPr lang="ko-KR" altLang="en-US" dirty="0" err="1" smtClean="0"/>
              <a:t>우선순위별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최적입지를</a:t>
            </a:r>
            <a:r>
              <a:rPr lang="ko-KR" altLang="en-US" dirty="0" smtClean="0"/>
              <a:t> 번호로</a:t>
            </a:r>
            <a:r>
              <a:rPr lang="ko-KR" altLang="en-US" baseline="0" dirty="0" smtClean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데이터 흐름도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데이터 </a:t>
            </a:r>
            <a:r>
              <a:rPr lang="en-US" altLang="ko-KR" baseline="0" dirty="0" smtClean="0"/>
              <a:t>– </a:t>
            </a:r>
            <a:r>
              <a:rPr lang="en-US" altLang="ko-KR" baseline="0" dirty="0" err="1" smtClean="0"/>
              <a:t>aws</a:t>
            </a:r>
            <a:r>
              <a:rPr lang="en-US" altLang="ko-KR" baseline="0" dirty="0" smtClean="0"/>
              <a:t> –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017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4894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저희의 목차는 </a:t>
            </a:r>
            <a:r>
              <a:rPr lang="ko-KR" altLang="en-US" dirty="0" err="1" smtClean="0"/>
              <a:t>이러한데요</a:t>
            </a:r>
            <a:r>
              <a:rPr lang="en-US" altLang="ko-KR" dirty="0" smtClean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먼저 저희 주제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수소충전소 </a:t>
            </a:r>
            <a:r>
              <a:rPr lang="ko-KR" altLang="en-US" dirty="0" err="1" smtClean="0"/>
              <a:t>최적입지</a:t>
            </a:r>
            <a:r>
              <a:rPr lang="ko-KR" altLang="en-US" dirty="0" smtClean="0"/>
              <a:t> 선정이라는 주제를 선택한 배경을 말씀드리기에 앞서서 영상 하나 보시고 가겠습니다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402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2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뷰ㅡ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헤이</a:t>
            </a:r>
            <a:r>
              <a:rPr lang="en-US" altLang="ko-KR" dirty="0" smtClean="0"/>
              <a:t>~ </a:t>
            </a:r>
            <a:r>
              <a:rPr lang="ko-KR" altLang="en-US" dirty="0" smtClean="0"/>
              <a:t>아래 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이게 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 smtClean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/>
              <a:t>  </a:t>
            </a:r>
            <a:r>
              <a:rPr lang="ko-KR" altLang="en-US" dirty="0" err="1" smtClean="0"/>
              <a:t>태블로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태블로</a:t>
            </a:r>
            <a:r>
              <a:rPr lang="ko-KR" altLang="en-US" dirty="0" smtClean="0"/>
              <a:t> 장고 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장고 연동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65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3442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 smtClean="0"/>
              <a:t>수소자동차는 일반 가솔린 자동차와 달리 매연을 전혀 배출하지 않는 자동차인 것을 알 수 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535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탄소를 줄이기 위해 새롭게 수소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신재생 에너지를 활용한 차로 </a:t>
            </a:r>
            <a:r>
              <a:rPr lang="ko-KR" altLang="en-US" dirty="0" err="1" smtClean="0"/>
              <a:t>수소차</a:t>
            </a:r>
            <a:r>
              <a:rPr lang="ko-KR" altLang="en-US" dirty="0" smtClean="0"/>
              <a:t> 전기차가 있다</a:t>
            </a:r>
          </a:p>
          <a:p>
            <a:pPr marL="15875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전기차는 자동차 등록대수 대비 충전소가 잘 </a:t>
            </a:r>
            <a:r>
              <a:rPr lang="ko-KR" altLang="en-US" dirty="0" err="1" smtClean="0"/>
              <a:t>구축되어있따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ko-KR" altLang="en-US" dirty="0" err="1" smtClean="0"/>
              <a:t>수소차는</a:t>
            </a:r>
            <a:r>
              <a:rPr lang="ko-KR" altLang="en-US" dirty="0" smtClean="0"/>
              <a:t> 그렇지 않다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 smtClean="0"/>
              <a:t>그러나 정부 정책에 따르면 향후 </a:t>
            </a:r>
            <a:r>
              <a:rPr lang="en-US" altLang="ko-KR" dirty="0" smtClean="0"/>
              <a:t>---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수소차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보급대수를</a:t>
            </a:r>
            <a:r>
              <a:rPr lang="ko-KR" altLang="en-US" dirty="0" smtClean="0"/>
              <a:t> 늘릴 거다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 smtClean="0"/>
              <a:t>수소충전소는 하루 70대 충전 가능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-&gt; </a:t>
            </a:r>
          </a:p>
          <a:p>
            <a:pPr marL="158750" indent="0">
              <a:buNone/>
            </a:pPr>
            <a:r>
              <a:rPr lang="ko-KR" altLang="en-US" dirty="0" smtClean="0"/>
              <a:t>충전시간 최소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많을 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시간 미리 예약해야하는 불편함</a:t>
            </a:r>
            <a:endParaRPr lang="en-US" altLang="ko-KR" dirty="0" smtClean="0"/>
          </a:p>
          <a:p>
            <a:pPr marL="158750" indent="0">
              <a:buNone/>
            </a:pPr>
            <a:r>
              <a:rPr lang="ko-KR" altLang="en-US" dirty="0" smtClean="0"/>
              <a:t>밤에 충전</a:t>
            </a:r>
            <a:endParaRPr lang="en-US" altLang="ko-KR" dirty="0" smtClean="0"/>
          </a:p>
          <a:p>
            <a:pPr marL="158750" indent="0">
              <a:buNone/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수소충전소 많아야 </a:t>
            </a:r>
            <a:r>
              <a:rPr lang="ko-KR" altLang="en-US" dirty="0" err="1" smtClean="0"/>
              <a:t>단축가능</a:t>
            </a:r>
            <a:endParaRPr lang="en-US" altLang="ko-KR" dirty="0" smtClean="0"/>
          </a:p>
          <a:p>
            <a:pPr marL="158750" indent="0">
              <a:buNone/>
            </a:pPr>
            <a:endParaRPr lang="en-US" altLang="ko-KR" dirty="0" smtClean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 smtClean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수소차</a:t>
            </a:r>
            <a:r>
              <a:rPr lang="ko-KR" altLang="en-US" dirty="0" smtClean="0"/>
              <a:t> </a:t>
            </a:r>
            <a:r>
              <a:rPr lang="ko-KR" altLang="en-US" dirty="0"/>
              <a:t>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실정이며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2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83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38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76" r:id="rId4"/>
    <p:sldLayoutId id="2147483689" r:id="rId5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  <a:br>
              <a:rPr lang="en-US" altLang="ko-KR" dirty="0" smtClean="0"/>
            </a:br>
            <a:r>
              <a:rPr lang="en-US" altLang="ko-KR" dirty="0" smtClean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err="1" smtClean="0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Service</a:t>
            </a:r>
          </a:p>
          <a:p>
            <a:pPr algn="ctr"/>
            <a:r>
              <a:rPr lang="en-US" altLang="ko-KR" dirty="0" smtClean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0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133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B0E307F-149F-4559-9E6F-BC66B9FE6644}"/>
              </a:ext>
            </a:extLst>
          </p:cNvPr>
          <p:cNvGraphicFramePr>
            <a:graphicFrameLocks noGrp="1"/>
          </p:cNvGraphicFramePr>
          <p:nvPr/>
        </p:nvGraphicFramePr>
        <p:xfrm>
          <a:off x="708390" y="843926"/>
          <a:ext cx="7910953" cy="372516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35794">
                  <a:extLst>
                    <a:ext uri="{9D8B030D-6E8A-4147-A177-3AD203B41FA5}">
                      <a16:colId xmlns:a16="http://schemas.microsoft.com/office/drawing/2014/main" val="93595329"/>
                    </a:ext>
                  </a:extLst>
                </a:gridCol>
                <a:gridCol w="2383436">
                  <a:extLst>
                    <a:ext uri="{9D8B030D-6E8A-4147-A177-3AD203B41FA5}">
                      <a16:colId xmlns:a16="http://schemas.microsoft.com/office/drawing/2014/main" val="1211162166"/>
                    </a:ext>
                  </a:extLst>
                </a:gridCol>
                <a:gridCol w="4991723">
                  <a:extLst>
                    <a:ext uri="{9D8B030D-6E8A-4147-A177-3AD203B41FA5}">
                      <a16:colId xmlns:a16="http://schemas.microsoft.com/office/drawing/2014/main" val="4202001032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4593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6546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09567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89882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30612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158979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 smtClean="0"/>
              <a:t>수소충전소 </a:t>
            </a:r>
            <a:r>
              <a:rPr lang="ko-KR" altLang="en-US" sz="4400" dirty="0"/>
              <a:t>입지 분석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1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EE90655-FA75-49A5-957D-5E4B47D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12076"/>
              </p:ext>
            </p:extLst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 smtClean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 smtClean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 smtClean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 smtClean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41417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47428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41417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id="{683A1C04-FC33-4F91-8C9B-F6E76B0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89116"/>
              </p:ext>
            </p:extLst>
          </p:nvPr>
        </p:nvGraphicFramePr>
        <p:xfrm>
          <a:off x="290460" y="3151832"/>
          <a:ext cx="2189186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829886">
                  <a:extLst>
                    <a:ext uri="{9D8B030D-6E8A-4147-A177-3AD203B41FA5}">
                      <a16:colId xmlns:a16="http://schemas.microsoft.com/office/drawing/2014/main" val="2853766021"/>
                    </a:ext>
                  </a:extLst>
                </a:gridCol>
                <a:gridCol w="453100">
                  <a:extLst>
                    <a:ext uri="{9D8B030D-6E8A-4147-A177-3AD203B41FA5}">
                      <a16:colId xmlns:a16="http://schemas.microsoft.com/office/drawing/2014/main" val="2585956510"/>
                    </a:ext>
                  </a:extLst>
                </a:gridCol>
                <a:gridCol w="453100">
                  <a:extLst>
                    <a:ext uri="{9D8B030D-6E8A-4147-A177-3AD203B41FA5}">
                      <a16:colId xmlns:a16="http://schemas.microsoft.com/office/drawing/2014/main" val="847073596"/>
                    </a:ext>
                  </a:extLst>
                </a:gridCol>
                <a:gridCol w="453100">
                  <a:extLst>
                    <a:ext uri="{9D8B030D-6E8A-4147-A177-3AD203B41FA5}">
                      <a16:colId xmlns:a16="http://schemas.microsoft.com/office/drawing/2014/main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85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85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85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예상 </a:t>
                      </a:r>
                      <a:r>
                        <a:rPr lang="ko-KR" altLang="en-US" sz="85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 </a:t>
                      </a:r>
                      <a:r>
                        <a:rPr lang="ko-KR" altLang="en-US" sz="8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8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8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8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192747" y="3867709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46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 smtClean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 smtClean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  <a:endParaRPr lang="ko-KR" altLang="en-US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상태</a:t>
            </a:r>
            <a:endParaRPr lang="en-US" altLang="ko-KR" sz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 정보 할당 </a:t>
            </a:r>
            <a:endParaRPr lang="en-US" altLang="ko-KR" sz="1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중심점에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</a:t>
            </a:r>
            <a:r>
              <a:rPr lang="ko-KR" altLang="en-US" sz="1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</a:t>
            </a:r>
            <a:r>
              <a:rPr lang="ko-KR" altLang="en-US" sz="2400" dirty="0" smtClean="0"/>
              <a:t>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 smtClean="0"/>
              <a:t>데이터 </a:t>
            </a:r>
            <a:r>
              <a:rPr lang="ko-KR" altLang="en-US" sz="2400" dirty="0"/>
              <a:t>수집 및 </a:t>
            </a:r>
            <a:r>
              <a:rPr lang="ko-KR" altLang="en-US" sz="2400" dirty="0" smtClean="0"/>
              <a:t>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</a:t>
            </a:r>
            <a:r>
              <a:rPr lang="ko-KR" altLang="en-US" sz="2400" dirty="0" smtClean="0"/>
              <a:t>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 smtClean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  <a:endParaRPr lang="en-US" altLang="ko-KR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0819549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(250m)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0819549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111429" r="-117747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205556" r="-117747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301370" r="-117747" b="-3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(250m)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5368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448731" y="1935515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BA1"/>
                </a:solidFill>
                <a:latin typeface="Segoe Script" panose="030B0504020000000003" pitchFamily="66" charset="0"/>
              </a:rPr>
              <a:t>w</a:t>
            </a:r>
            <a:endParaRPr lang="ko-KR" altLang="en-US" b="1" dirty="0">
              <a:solidFill>
                <a:srgbClr val="003BA1"/>
              </a:solidFill>
              <a:latin typeface="Segoe Script" panose="030B0504020000000003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83018" y="192637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BA1"/>
                </a:solidFill>
                <a:latin typeface="Segoe Script" panose="030B0504020000000003" pitchFamily="66" charset="0"/>
              </a:rPr>
              <a:t>w</a:t>
            </a:r>
            <a:endParaRPr lang="ko-KR" altLang="en-US" b="1" dirty="0">
              <a:solidFill>
                <a:srgbClr val="003BA1"/>
              </a:solidFill>
              <a:latin typeface="Segoe Script" panose="030B0504020000000003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48731" y="2543736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BA1"/>
                </a:solidFill>
                <a:latin typeface="Segoe Script" panose="030B0504020000000003" pitchFamily="66" charset="0"/>
              </a:rPr>
              <a:t>w</a:t>
            </a:r>
            <a:endParaRPr lang="ko-KR" altLang="en-US" b="1" dirty="0">
              <a:solidFill>
                <a:srgbClr val="003BA1"/>
              </a:solidFill>
              <a:latin typeface="Segoe Script" panose="030B0504020000000003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83018" y="2534594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BA1"/>
                </a:solidFill>
                <a:latin typeface="Segoe Script" panose="030B0504020000000003" pitchFamily="66" charset="0"/>
              </a:rPr>
              <a:t>w</a:t>
            </a:r>
            <a:endParaRPr lang="ko-KR" altLang="en-US" b="1" dirty="0">
              <a:solidFill>
                <a:srgbClr val="003BA1"/>
              </a:solidFill>
              <a:latin typeface="Segoe Script" panose="030B0504020000000003" pitchFamily="66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99834" y="315862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BA1"/>
                </a:solidFill>
                <a:latin typeface="Segoe Script" panose="030B0504020000000003" pitchFamily="66" charset="0"/>
              </a:rPr>
              <a:t>w</a:t>
            </a:r>
            <a:endParaRPr lang="ko-KR" altLang="en-US" b="1" dirty="0">
              <a:solidFill>
                <a:srgbClr val="003BA1"/>
              </a:solidFill>
              <a:latin typeface="Segoe Script" panose="030B0504020000000003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34121" y="3149481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3BA1"/>
                </a:solidFill>
                <a:latin typeface="Segoe Script" panose="030B0504020000000003" pitchFamily="66" charset="0"/>
              </a:rPr>
              <a:t>w</a:t>
            </a:r>
            <a:endParaRPr lang="ko-KR" altLang="en-US" b="1" dirty="0">
              <a:solidFill>
                <a:srgbClr val="003BA1"/>
              </a:solidFill>
              <a:latin typeface="Segoe Script" panose="030B0504020000000003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99834" y="3766844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Segoe Script" panose="030B0504020000000003" pitchFamily="66" charset="0"/>
              </a:rPr>
              <a:t>w</a:t>
            </a:r>
            <a:endParaRPr lang="ko-KR" altLang="en-US" b="1" dirty="0">
              <a:solidFill>
                <a:srgbClr val="002060"/>
              </a:solidFill>
              <a:latin typeface="Segoe Script" panose="030B0504020000000003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34121" y="3757702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latin typeface="Segoe Script" panose="030B0504020000000003" pitchFamily="66" charset="0"/>
              </a:rPr>
              <a:t>w</a:t>
            </a:r>
            <a:endParaRPr lang="ko-KR" altLang="en-US" b="1" dirty="0">
              <a:solidFill>
                <a:srgbClr val="002060"/>
              </a:solidFill>
              <a:latin typeface="Segoe Script" panose="030B0504020000000003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88606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3906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7500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8606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3906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7500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949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5479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50947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19497" y="2288566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54797" y="2288566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50947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 smtClean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  <a:endParaRPr lang="ko-KR" altLang="en-US" sz="800" b="1" dirty="0">
              <a:solidFill>
                <a:srgbClr val="003BA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</p:spTree>
    <p:extLst>
      <p:ext uri="{BB962C8B-B14F-4D97-AF65-F5344CB8AC3E}">
        <p14:creationId xmlns:p14="http://schemas.microsoft.com/office/powerpoint/2010/main" val="336531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78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E341B-04C3-4FE7-ABA9-CA342CB04842}"/>
              </a:ext>
            </a:extLst>
          </p:cNvPr>
          <p:cNvSpPr txBox="1"/>
          <p:nvPr/>
        </p:nvSpPr>
        <p:spPr>
          <a:xfrm>
            <a:off x="5635950" y="825805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9D6E1D-71C6-4E2B-8E62-9688A60A66F8}"/>
              </a:ext>
            </a:extLst>
          </p:cNvPr>
          <p:cNvSpPr/>
          <p:nvPr/>
        </p:nvSpPr>
        <p:spPr>
          <a:xfrm>
            <a:off x="4877697" y="1192230"/>
            <a:ext cx="3672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47B31B-DFFD-4DBC-AA28-F92FF5CA5789}"/>
              </a:ext>
            </a:extLst>
          </p:cNvPr>
          <p:cNvGrpSpPr/>
          <p:nvPr/>
        </p:nvGrpSpPr>
        <p:grpSpPr>
          <a:xfrm>
            <a:off x="4813489" y="3171400"/>
            <a:ext cx="4258337" cy="1333607"/>
            <a:chOff x="864455" y="2837985"/>
            <a:chExt cx="7029716" cy="18953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E41C25-1945-4D12-BA28-117C4A91834C}"/>
                </a:ext>
              </a:extLst>
            </p:cNvPr>
            <p:cNvSpPr txBox="1"/>
            <p:nvPr/>
          </p:nvSpPr>
          <p:spPr>
            <a:xfrm>
              <a:off x="864455" y="4449038"/>
              <a:ext cx="2527704" cy="28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342900">
                <a:buClr>
                  <a:schemeClr val="dk2"/>
                </a:buClr>
                <a:buSzPts val="1800"/>
              </a:pPr>
              <a:r>
                <a:rPr lang="en-US" altLang="ko-KR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Fig. 1</a:t>
              </a:r>
              <a:r>
                <a:rPr lang="ko-KR" altLang="en-US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종 보호시설</a:t>
              </a:r>
              <a:r>
                <a:rPr lang="en-US" altLang="ko-KR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 </a:t>
              </a:r>
              <a:r>
                <a:rPr lang="ko-KR" altLang="en-US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중 유치원 분포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3B0F02-A465-4FAD-80C4-EE5B81C7543C}"/>
                </a:ext>
              </a:extLst>
            </p:cNvPr>
            <p:cNvSpPr txBox="1"/>
            <p:nvPr/>
          </p:nvSpPr>
          <p:spPr>
            <a:xfrm>
              <a:off x="3410655" y="4449041"/>
              <a:ext cx="2392747" cy="28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342900">
                <a:buClr>
                  <a:schemeClr val="dk2"/>
                </a:buClr>
                <a:buSzPts val="1800"/>
              </a:pPr>
              <a:r>
                <a:rPr lang="en-US" altLang="ko-KR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Fig. 1</a:t>
              </a:r>
              <a:r>
                <a:rPr lang="ko-KR" altLang="en-US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종 보호시설</a:t>
              </a:r>
              <a:r>
                <a:rPr lang="en-US" altLang="ko-KR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 </a:t>
              </a:r>
              <a:r>
                <a:rPr lang="ko-KR" altLang="en-US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중 학교 분포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E07966-45ED-46C4-9DF0-737170049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55" b="-1"/>
            <a:stretch/>
          </p:blipFill>
          <p:spPr>
            <a:xfrm>
              <a:off x="5929798" y="2837985"/>
              <a:ext cx="1964373" cy="161105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98BDFD-4801-43FE-B804-AA8925F0F589}"/>
                </a:ext>
              </a:extLst>
            </p:cNvPr>
            <p:cNvSpPr txBox="1"/>
            <p:nvPr/>
          </p:nvSpPr>
          <p:spPr>
            <a:xfrm>
              <a:off x="6014059" y="4449041"/>
              <a:ext cx="1784107" cy="2843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342900">
                <a:buClr>
                  <a:schemeClr val="dk2"/>
                </a:buClr>
                <a:buSzPts val="1800"/>
              </a:pPr>
              <a:r>
                <a:rPr lang="en-US" altLang="ko-KR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Fig. </a:t>
              </a:r>
              <a:r>
                <a:rPr lang="ko-KR" altLang="en-US" sz="700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ontserrat"/>
                  <a:sym typeface="Montserrat"/>
                </a:rPr>
                <a:t>수소충전소 분포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3845982-EFDF-4607-BAFA-DF913A10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708" y="2857126"/>
              <a:ext cx="2256963" cy="1594891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3260741-AE84-41AF-BBE6-8E53F954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2222" y="2845412"/>
              <a:ext cx="2051027" cy="1618319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9B8536-CB83-4076-8F23-61389BF16C21}"/>
              </a:ext>
            </a:extLst>
          </p:cNvPr>
          <p:cNvGrpSpPr/>
          <p:nvPr/>
        </p:nvGrpSpPr>
        <p:grpSpPr>
          <a:xfrm>
            <a:off x="1812521" y="2652934"/>
            <a:ext cx="2209800" cy="1872881"/>
            <a:chOff x="3456709" y="678873"/>
            <a:chExt cx="2209800" cy="1872881"/>
          </a:xfrm>
          <a:noFill/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11B23E9-F633-4851-B831-DFF85BD201C0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  <a:grpFill/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6B7BFC9-B6C4-47E0-B14F-B689AAB8F726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282DC880-962D-467B-8560-AF0D9154F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9820" y="1215321"/>
                <a:ext cx="1458906" cy="1118532"/>
              </a:xfrm>
              <a:prstGeom prst="rect">
                <a:avLst/>
              </a:prstGeom>
              <a:grpFill/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C3EC77-EA47-4658-A549-77D8E6015644}"/>
                </a:ext>
              </a:extLst>
            </p:cNvPr>
            <p:cNvSpPr txBox="1"/>
            <p:nvPr/>
          </p:nvSpPr>
          <p:spPr>
            <a:xfrm>
              <a:off x="3676740" y="2351699"/>
              <a:ext cx="1738062" cy="2000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Fig. </a:t>
              </a:r>
              <a:r>
                <a:rPr lang="ko-KR" altLang="en-US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</a:t>
              </a:r>
              <a:r>
                <a:rPr lang="en-US" altLang="ko-KR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78</a:t>
              </a:r>
              <a:r>
                <a:rPr lang="ko-KR" altLang="en-US" sz="7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</a:t>
              </a:r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9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006"/>
          <a:stretch/>
        </p:blipFill>
        <p:spPr>
          <a:xfrm>
            <a:off x="341701" y="1151018"/>
            <a:ext cx="5209200" cy="33508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859"/>
          <a:stretch/>
        </p:blipFill>
        <p:spPr>
          <a:xfrm>
            <a:off x="341701" y="1151018"/>
            <a:ext cx="5209200" cy="3342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3298"/>
          <a:stretch/>
        </p:blipFill>
        <p:spPr>
          <a:xfrm>
            <a:off x="341701" y="1151018"/>
            <a:ext cx="5209200" cy="3359735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서비스 </a:t>
            </a:r>
            <a:r>
              <a:rPr lang="ko-KR" altLang="en-US" sz="4400" dirty="0" smtClean="0"/>
              <a:t>구현</a:t>
            </a:r>
            <a:endParaRPr lang="ko-KR" altLang="en-US" sz="4400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1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4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40" t="1747" r="911" b="3267"/>
          <a:stretch/>
        </p:blipFill>
        <p:spPr>
          <a:xfrm>
            <a:off x="4804470" y="1225672"/>
            <a:ext cx="3020953" cy="2042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3664" t="2512" r="1920" b="2960"/>
          <a:stretch/>
        </p:blipFill>
        <p:spPr>
          <a:xfrm>
            <a:off x="36065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65606" y="1262879"/>
            <a:ext cx="1059996" cy="326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22259" y="1408124"/>
            <a:ext cx="94141" cy="15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823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56305" y="1313415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56306" y="1735899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7735962" y="1507264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0963" y="1312451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0963" y="1686347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82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35266" y="3658111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7740097" y="1804703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59" y="729047"/>
            <a:ext cx="5701062" cy="37239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63911" y="993336"/>
            <a:ext cx="902368" cy="510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966761" y="1248642"/>
            <a:ext cx="518817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85578" y="1055569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확인 가능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4742" y="4458982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  <a:endParaRPr lang="ko-KR" altLang="en-US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정보 확인 가능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주제 선정배경 및 서비스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15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view.py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3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view.py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 smtClean="0"/>
              <a:t>기대효과 및 소감</a:t>
            </a:r>
            <a:endParaRPr lang="ko-KR" altLang="en-US" sz="4400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21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35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86BAD3"/>
          </a:solidFill>
          <a:ln>
            <a:solidFill>
              <a:srgbClr val="85B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85B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 인프라 확산에 따른 </a:t>
            </a: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수소가격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인하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탄소배출권으로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불이익 없음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일자리 창출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 부지선정 어려움 해소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설립 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속도 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박차</a:t>
            </a: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이용자 증가</a:t>
            </a:r>
            <a:r>
              <a:rPr lang="en-US" altLang="ko-KR" sz="12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해외수출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 강대국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배출 감소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미세먼지 감소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04" y="1041201"/>
            <a:ext cx="741508" cy="74150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50" y="1041277"/>
            <a:ext cx="741391" cy="74139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97" y="1041277"/>
            <a:ext cx="741391" cy="74139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34" y="1041277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9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  <a:endParaRPr lang="en-US" sz="832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12322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해보기고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같습니다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한일이 프로젝트에 들어갈 때 뿌듯하고 좋았습니다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2" name="TextBox 23"/>
          <p:cNvSpPr txBox="1"/>
          <p:nvPr/>
        </p:nvSpPr>
        <p:spPr>
          <a:xfrm>
            <a:off x="955546" y="3715233"/>
            <a:ext cx="947430" cy="548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대대시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후레지아</a:t>
            </a:r>
            <a:endParaRPr lang="en-US" altLang="ko-KR" sz="7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보성녹차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15233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 smtClean="0"/>
              <a:t>참고자료</a:t>
            </a:r>
            <a:endParaRPr lang="ko-KR" altLang="en-US" sz="4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개선한다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://www.korea.kr/news/pressReleaseView.do?newsId=156456666</a:t>
            </a:r>
            <a:endParaRPr lang="en-US" altLang="ko-KR" sz="1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r>
              <a:rPr lang="ko-KR" alt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</a:t>
            </a:r>
            <a:r>
              <a:rPr lang="en-US" altLang="ko-KR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34305" y="641757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수소자동차</a:t>
            </a:r>
            <a:r>
              <a:rPr lang="en-US" altLang="ko-KR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보급대수 대비 충전소의 비율</a:t>
            </a:r>
          </a:p>
          <a:p>
            <a:pPr marL="180000"/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</a:t>
            </a:r>
            <a:endParaRPr lang="en-US" altLang="ko-KR" sz="1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수소충전소의 구축이 부족한 </a:t>
            </a:r>
            <a:r>
              <a:rPr lang="ko-KR" altLang="en-US" sz="11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실정</a:t>
            </a:r>
            <a:endParaRPr lang="en-US" altLang="ko-KR" sz="11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289645"/>
            <a:ext cx="1248660" cy="509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(5kg)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구매 결정시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  <a:endParaRPr lang="ko-KR" alt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smtClean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  <a:endParaRPr lang="ko-KR" alt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9780"/>
              </p:ext>
            </p:extLst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보호시설</a:t>
                      </a:r>
                      <a:endParaRPr lang="en-US" altLang="ko-KR" sz="11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보호시설</a:t>
                      </a:r>
                      <a:endParaRPr lang="en-US" altLang="ko-KR" sz="1100" dirty="0" smtClean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 smtClean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</a:t>
            </a:r>
            <a:r>
              <a:rPr lang="ko-KR" altLang="en-US" sz="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조사결과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 smtClean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 smtClean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9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데이터 수집 및 </a:t>
            </a:r>
            <a:r>
              <a:rPr lang="ko-KR" altLang="en-US" sz="4400" dirty="0" err="1"/>
              <a:t>전처리</a:t>
            </a:r>
            <a:endParaRPr lang="ko-KR" altLang="en-US" sz="4400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79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2435</Words>
  <Application>Microsoft Office PowerPoint</Application>
  <PresentationFormat>화면 슬라이드 쇼(16:9)</PresentationFormat>
  <Paragraphs>599</Paragraphs>
  <Slides>40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7" baseType="lpstr">
      <vt:lpstr>나눔스퀘어_ac</vt:lpstr>
      <vt:lpstr>맑은 고딕</vt:lpstr>
      <vt:lpstr>나눔스퀘어</vt:lpstr>
      <vt:lpstr>Fira Sans Extra Condensed Medium</vt:lpstr>
      <vt:lpstr>Segoe Script</vt:lpstr>
      <vt:lpstr>나눔스퀘어_ac Light</vt:lpstr>
      <vt:lpstr>맑은 고딕</vt:lpstr>
      <vt:lpstr>나눔스퀘어_ac Bold</vt:lpstr>
      <vt:lpstr>Wingdings</vt:lpstr>
      <vt:lpstr>나눔스퀘어라운드 Bold</vt:lpstr>
      <vt:lpstr>나눔스퀘어_ac ExtraBold</vt:lpstr>
      <vt:lpstr>나눔스퀘어 ExtraBold</vt:lpstr>
      <vt:lpstr>Cambria Math</vt:lpstr>
      <vt:lpstr>Arial</vt:lpstr>
      <vt:lpstr>Montserrat</vt:lpstr>
      <vt:lpstr>Management Consulting Toolkit by Slidesgo</vt:lpstr>
      <vt:lpstr>디자인 사용자 지정</vt:lpstr>
      <vt:lpstr>수소충전소  최적 입지 선정</vt:lpstr>
      <vt:lpstr>목 차</vt:lpstr>
      <vt:lpstr>주제 선정배경 및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수집 및 전처리</vt:lpstr>
      <vt:lpstr>PowerPoint 프레젠테이션</vt:lpstr>
      <vt:lpstr>PowerPoint 프레젠테이션</vt:lpstr>
      <vt:lpstr>PowerPoint 프레젠테이션</vt:lpstr>
      <vt:lpstr>PowerPoint 프레젠테이션</vt:lpstr>
      <vt:lpstr>수소충전소 입지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서비스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기대효과 및 소감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257</cp:revision>
  <dcterms:modified xsi:type="dcterms:W3CDTF">2021-10-01T14:45:45Z</dcterms:modified>
</cp:coreProperties>
</file>